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Varela Round"/>
      <p:regular r:id="rId23"/>
    </p:embeddedFont>
    <p:embeddedFont>
      <p:font typeface="Dancing Script"/>
      <p:regular r:id="rId24"/>
      <p:bold r:id="rId25"/>
    </p:embeddedFont>
    <p:embeddedFont>
      <p:font typeface="Handle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DancingScript-regular.fntdata"/><Relationship Id="rId23" Type="http://schemas.openxmlformats.org/officeDocument/2006/relationships/font" Target="fonts/VarelaRou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andlee-regular.fntdata"/><Relationship Id="rId25" Type="http://schemas.openxmlformats.org/officeDocument/2006/relationships/font" Target="fonts/DancingScrip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49d03d2e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49d03d2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49d03d2e6_1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49d03d2e6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49d03d2e6_1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49d03d2e6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55c9dce41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55c9dce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49d03d2e6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49d03d2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Problem: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People want to cement their memories but are unable to do so in a consistent and frictionless manner. Existing solutions are unintuitive and result in unorganized collections of random experiences.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49d03d2e6_0_2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49d03d2e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49d03d2e6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49d03d2e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9d03d2e6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49d03d2e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49d03d2e6_1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49d03d2e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49d03d2e6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49d03d2e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Problem: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People want to cement their memories but are unable to do so in a consistent and frictionless manner. Existing solutions are unintuitive and result in unorganized collections of random experiences.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49d03d2e6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49d03d2e6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Problem: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People want to cement their memories but are unable to do so in a consistent and frictionless manner. Existing solutions are unintuitive and result in unorganized collections of random experiences.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49d03d2e6_1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49d03d2e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_1">
    <p:bg>
      <p:bgPr>
        <a:solidFill>
          <a:srgbClr val="FF9E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818063" y="805650"/>
            <a:ext cx="7507875" cy="3532200"/>
          </a:xfrm>
          <a:custGeom>
            <a:rect b="b" l="l" r="r" t="t"/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1524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97" name="Google Shape;97;p25"/>
          <p:cNvSpPr txBox="1"/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_1">
    <p:bg>
      <p:bgPr>
        <a:solidFill>
          <a:srgbClr val="FF9E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/>
          <p:nvPr/>
        </p:nvSpPr>
        <p:spPr>
          <a:xfrm>
            <a:off x="818063" y="805650"/>
            <a:ext cx="7507875" cy="3532200"/>
          </a:xfrm>
          <a:custGeom>
            <a:rect b="b" l="l" r="r" t="t"/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00" name="Google Shape;100;p26"/>
          <p:cNvSpPr txBox="1"/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_1">
    <p:bg>
      <p:bgPr>
        <a:solidFill>
          <a:srgbClr val="434343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>
            <a:off x="818063" y="805650"/>
            <a:ext cx="7507875" cy="3532200"/>
          </a:xfrm>
          <a:custGeom>
            <a:rect b="b" l="l" r="r" t="t"/>
            <a:pathLst>
              <a:path extrusionOk="0" h="141288" w="300315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 sz="1800">
                <a:solidFill>
                  <a:srgbClr val="CCCCCC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 sz="1800">
                <a:solidFill>
                  <a:srgbClr val="CCCCCC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i="1" sz="1800">
                <a:solidFill>
                  <a:srgbClr val="CCCCCC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 i="1">
                <a:solidFill>
                  <a:srgbClr val="CCCCCC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 i="1">
                <a:solidFill>
                  <a:srgbClr val="CCCCCC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i="1">
                <a:solidFill>
                  <a:srgbClr val="CCCCCC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i="1">
                <a:solidFill>
                  <a:srgbClr val="CCCCCC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i="1">
                <a:solidFill>
                  <a:srgbClr val="CCCCCC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1400"/>
              <a:buChar char="■"/>
              <a:defRPr i="1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106" name="Google Shape;106;p27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inverse">
  <p:cSld name="BLANK_1">
    <p:bg>
      <p:bgPr>
        <a:solidFill>
          <a:srgbClr val="43434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/>
          <p:nvPr/>
        </p:nvSpPr>
        <p:spPr>
          <a:xfrm>
            <a:off x="558125" y="550425"/>
            <a:ext cx="8028198" cy="4042637"/>
          </a:xfrm>
          <a:custGeom>
            <a:rect b="b" l="l" r="r" t="t"/>
            <a:pathLst>
              <a:path extrusionOk="0" h="183798" w="344965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cap="flat" cmpd="sng" w="762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0" name="Google Shape;110;p28"/>
          <p:cNvSpPr txBox="1"/>
          <p:nvPr>
            <p:ph idx="12" type="sldNum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9"/>
          <p:cNvSpPr/>
          <p:nvPr/>
        </p:nvSpPr>
        <p:spPr>
          <a:xfrm>
            <a:off x="259950" y="274275"/>
            <a:ext cx="8624125" cy="4594950"/>
          </a:xfrm>
          <a:custGeom>
            <a:rect b="b" l="l" r="r" t="t"/>
            <a:pathLst>
              <a:path extrusionOk="0" h="183798" w="344965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cap="flat" cmpd="sng" w="76200">
            <a:solidFill>
              <a:srgbClr val="FF9E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3" name="Google Shape;113;p29"/>
          <p:cNvSpPr txBox="1"/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2" type="body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3" type="body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9.jpg"/><Relationship Id="rId7" Type="http://schemas.openxmlformats.org/officeDocument/2006/relationships/image" Target="../media/image12.jpg"/><Relationship Id="rId8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23" name="Google Shape;123;p30"/>
          <p:cNvSpPr txBox="1"/>
          <p:nvPr>
            <p:ph type="ctrTitle"/>
          </p:nvPr>
        </p:nvSpPr>
        <p:spPr>
          <a:xfrm>
            <a:off x="1237200" y="1667300"/>
            <a:ext cx="6669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P</a:t>
            </a:r>
            <a:r>
              <a:rPr b="1" lang="en" sz="100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ensieve</a:t>
            </a:r>
            <a:endParaRPr b="1" sz="100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124" name="Google Shape;124;p30"/>
          <p:cNvSpPr txBox="1"/>
          <p:nvPr>
            <p:ph idx="4294967295" type="body"/>
          </p:nvPr>
        </p:nvSpPr>
        <p:spPr>
          <a:xfrm>
            <a:off x="952050" y="3194375"/>
            <a:ext cx="741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Handlee"/>
                <a:ea typeface="Handlee"/>
                <a:cs typeface="Handlee"/>
                <a:sym typeface="Handlee"/>
              </a:rPr>
              <a:t>Reflection made simple</a:t>
            </a:r>
            <a:br>
              <a:rPr lang="en" sz="1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</a:br>
            <a:endParaRPr sz="1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" name="Google Shape;191;p39"/>
          <p:cNvSpPr txBox="1"/>
          <p:nvPr/>
        </p:nvSpPr>
        <p:spPr>
          <a:xfrm>
            <a:off x="1160275" y="1011250"/>
            <a:ext cx="3075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Moderate Task</a:t>
            </a:r>
            <a:endParaRPr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pic>
        <p:nvPicPr>
          <p:cNvPr id="192" name="Google Shape;192;p39"/>
          <p:cNvPicPr preferRelativeResize="0"/>
          <p:nvPr/>
        </p:nvPicPr>
        <p:blipFill rotWithShape="1">
          <a:blip r:embed="rId3">
            <a:alphaModFix/>
          </a:blip>
          <a:srcRect b="0" l="0" r="0" t="9420"/>
          <a:stretch/>
        </p:blipFill>
        <p:spPr>
          <a:xfrm>
            <a:off x="1912950" y="1610500"/>
            <a:ext cx="1498622" cy="104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9"/>
          <p:cNvPicPr preferRelativeResize="0"/>
          <p:nvPr/>
        </p:nvPicPr>
        <p:blipFill rotWithShape="1">
          <a:blip r:embed="rId4">
            <a:alphaModFix/>
          </a:blip>
          <a:srcRect b="5433" l="9277" r="8254" t="4759"/>
          <a:stretch/>
        </p:blipFill>
        <p:spPr>
          <a:xfrm rot="-5400000">
            <a:off x="2109226" y="2721425"/>
            <a:ext cx="1086624" cy="1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9"/>
          <p:cNvPicPr preferRelativeResize="0"/>
          <p:nvPr/>
        </p:nvPicPr>
        <p:blipFill rotWithShape="1">
          <a:blip r:embed="rId5">
            <a:alphaModFix/>
          </a:blip>
          <a:srcRect b="3145" l="8722" r="9990" t="3230"/>
          <a:stretch/>
        </p:blipFill>
        <p:spPr>
          <a:xfrm rot="-5400000">
            <a:off x="4117464" y="2640663"/>
            <a:ext cx="1132723" cy="17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9"/>
          <p:cNvPicPr preferRelativeResize="0"/>
          <p:nvPr/>
        </p:nvPicPr>
        <p:blipFill rotWithShape="1">
          <a:blip r:embed="rId6">
            <a:alphaModFix/>
          </a:blip>
          <a:srcRect b="5389" l="5149" r="10837" t="2951"/>
          <a:stretch/>
        </p:blipFill>
        <p:spPr>
          <a:xfrm rot="-5400000">
            <a:off x="6174751" y="2695424"/>
            <a:ext cx="1093175" cy="159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9"/>
          <p:cNvPicPr preferRelativeResize="0"/>
          <p:nvPr/>
        </p:nvPicPr>
        <p:blipFill rotWithShape="1">
          <a:blip r:embed="rId7">
            <a:alphaModFix/>
          </a:blip>
          <a:srcRect b="5101" l="10784" r="13692" t="6489"/>
          <a:stretch/>
        </p:blipFill>
        <p:spPr>
          <a:xfrm rot="-5400000">
            <a:off x="6236625" y="1312499"/>
            <a:ext cx="1062301" cy="165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9"/>
          <p:cNvPicPr preferRelativeResize="0"/>
          <p:nvPr/>
        </p:nvPicPr>
        <p:blipFill rotWithShape="1">
          <a:blip r:embed="rId8">
            <a:alphaModFix/>
          </a:blip>
          <a:srcRect b="3836" l="13173" r="15346" t="9568"/>
          <a:stretch/>
        </p:blipFill>
        <p:spPr>
          <a:xfrm rot="-5400000">
            <a:off x="4159513" y="1259361"/>
            <a:ext cx="1080876" cy="174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3" name="Google Shape;203;p40"/>
          <p:cNvSpPr txBox="1"/>
          <p:nvPr/>
        </p:nvSpPr>
        <p:spPr>
          <a:xfrm>
            <a:off x="1160275" y="1011250"/>
            <a:ext cx="209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Complex Task</a:t>
            </a:r>
            <a:endParaRPr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pic>
        <p:nvPicPr>
          <p:cNvPr id="204" name="Google Shape;204;p40"/>
          <p:cNvPicPr preferRelativeResize="0"/>
          <p:nvPr/>
        </p:nvPicPr>
        <p:blipFill rotWithShape="1">
          <a:blip r:embed="rId3">
            <a:alphaModFix/>
          </a:blip>
          <a:srcRect b="3584" l="10565" r="11230" t="7463"/>
          <a:stretch/>
        </p:blipFill>
        <p:spPr>
          <a:xfrm rot="-5400000">
            <a:off x="1543538" y="1671636"/>
            <a:ext cx="1279100" cy="210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0"/>
          <p:cNvPicPr preferRelativeResize="0"/>
          <p:nvPr/>
        </p:nvPicPr>
        <p:blipFill rotWithShape="1">
          <a:blip r:embed="rId4">
            <a:alphaModFix/>
          </a:blip>
          <a:srcRect b="3140" l="9016" r="16959" t="5309"/>
          <a:stretch/>
        </p:blipFill>
        <p:spPr>
          <a:xfrm rot="-5400000">
            <a:off x="3916213" y="1666711"/>
            <a:ext cx="1301825" cy="214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0"/>
          <p:cNvPicPr preferRelativeResize="0"/>
          <p:nvPr/>
        </p:nvPicPr>
        <p:blipFill rotWithShape="1">
          <a:blip r:embed="rId5">
            <a:alphaModFix/>
          </a:blip>
          <a:srcRect b="4074" l="4260" r="19804" t="5190"/>
          <a:stretch/>
        </p:blipFill>
        <p:spPr>
          <a:xfrm rot="-5400000">
            <a:off x="6287663" y="1695411"/>
            <a:ext cx="1311226" cy="208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88" y="1445675"/>
            <a:ext cx="7565625" cy="21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92700" y="1192700"/>
            <a:ext cx="209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Problems</a:t>
            </a:r>
            <a:endParaRPr b="1"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1506600" y="1809425"/>
            <a:ext cx="6270900" cy="21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1.  Users are unable to c</a:t>
            </a: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ement memories in a consistent and frictionless manner</a:t>
            </a:r>
            <a:endParaRPr b="1"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2. Existing solutions are unintuitive and result in unorganized collections of random experiences</a:t>
            </a:r>
            <a:endParaRPr b="1"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32"/>
          <p:cNvSpPr txBox="1"/>
          <p:nvPr/>
        </p:nvSpPr>
        <p:spPr>
          <a:xfrm>
            <a:off x="1192700" y="1192700"/>
            <a:ext cx="209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Solution</a:t>
            </a:r>
            <a:endParaRPr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138" name="Google Shape;138;p32"/>
          <p:cNvSpPr txBox="1"/>
          <p:nvPr/>
        </p:nvSpPr>
        <p:spPr>
          <a:xfrm>
            <a:off x="1506600" y="2190425"/>
            <a:ext cx="6270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A tabula rasa that allows users to record, edit, and organize their memories </a:t>
            </a:r>
            <a:endParaRPr b="1"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1192700" y="1192700"/>
            <a:ext cx="209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Simple Task </a:t>
            </a:r>
            <a:endParaRPr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145" name="Google Shape;145;p33"/>
          <p:cNvSpPr txBox="1"/>
          <p:nvPr/>
        </p:nvSpPr>
        <p:spPr>
          <a:xfrm>
            <a:off x="1430400" y="2190425"/>
            <a:ext cx="6270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Creating mementos at the time of/day of</a:t>
            </a:r>
            <a:endParaRPr b="1"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Google Shape;151;p34"/>
          <p:cNvSpPr txBox="1"/>
          <p:nvPr/>
        </p:nvSpPr>
        <p:spPr>
          <a:xfrm>
            <a:off x="1192700" y="1192700"/>
            <a:ext cx="3237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Moderate Task</a:t>
            </a:r>
            <a:endParaRPr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152" name="Google Shape;152;p34"/>
          <p:cNvSpPr txBox="1"/>
          <p:nvPr/>
        </p:nvSpPr>
        <p:spPr>
          <a:xfrm>
            <a:off x="1506600" y="2190425"/>
            <a:ext cx="6270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Reflecting about specific memories </a:t>
            </a:r>
            <a:endParaRPr b="1"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" name="Google Shape;158;p35"/>
          <p:cNvSpPr txBox="1"/>
          <p:nvPr/>
        </p:nvSpPr>
        <p:spPr>
          <a:xfrm>
            <a:off x="1192700" y="1192700"/>
            <a:ext cx="209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Complex Task </a:t>
            </a:r>
            <a:endParaRPr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159" name="Google Shape;159;p35"/>
          <p:cNvSpPr txBox="1"/>
          <p:nvPr/>
        </p:nvSpPr>
        <p:spPr>
          <a:xfrm>
            <a:off x="1506600" y="2190425"/>
            <a:ext cx="6270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Mapping mementos by creating relational associations</a:t>
            </a:r>
            <a:endParaRPr b="1"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36"/>
          <p:cNvSpPr txBox="1"/>
          <p:nvPr/>
        </p:nvSpPr>
        <p:spPr>
          <a:xfrm>
            <a:off x="1160275" y="1011250"/>
            <a:ext cx="209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Storyboard</a:t>
            </a:r>
            <a:endParaRPr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pic>
        <p:nvPicPr>
          <p:cNvPr id="166" name="Google Shape;1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825" y="1654375"/>
            <a:ext cx="3308770" cy="248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37"/>
          <p:cNvSpPr txBox="1"/>
          <p:nvPr/>
        </p:nvSpPr>
        <p:spPr>
          <a:xfrm>
            <a:off x="1160275" y="1011250"/>
            <a:ext cx="4134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Addressing the Problem</a:t>
            </a: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endParaRPr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1927300"/>
            <a:ext cx="2509503" cy="17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275" y="1927300"/>
            <a:ext cx="1795820" cy="17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875" y="1927298"/>
            <a:ext cx="2064535" cy="17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/>
          <p:nvPr/>
        </p:nvSpPr>
        <p:spPr>
          <a:xfrm>
            <a:off x="4141875" y="506425"/>
            <a:ext cx="860310" cy="504835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1" name="Google Shape;181;p38"/>
          <p:cNvSpPr txBox="1"/>
          <p:nvPr/>
        </p:nvSpPr>
        <p:spPr>
          <a:xfrm>
            <a:off x="1160275" y="1011250"/>
            <a:ext cx="2099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Handlee"/>
                <a:ea typeface="Handlee"/>
                <a:cs typeface="Handlee"/>
                <a:sym typeface="Handlee"/>
              </a:rPr>
              <a:t>Simple Task </a:t>
            </a:r>
            <a:endParaRPr sz="2500">
              <a:solidFill>
                <a:schemeClr val="lt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pic>
        <p:nvPicPr>
          <p:cNvPr id="182" name="Google Shape;182;p38"/>
          <p:cNvPicPr preferRelativeResize="0"/>
          <p:nvPr/>
        </p:nvPicPr>
        <p:blipFill rotWithShape="1">
          <a:blip r:embed="rId3">
            <a:alphaModFix/>
          </a:blip>
          <a:srcRect b="0" l="13867" r="0" t="0"/>
          <a:stretch/>
        </p:blipFill>
        <p:spPr>
          <a:xfrm>
            <a:off x="2609949" y="1449950"/>
            <a:ext cx="1808647" cy="124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8"/>
          <p:cNvPicPr preferRelativeResize="0"/>
          <p:nvPr/>
        </p:nvPicPr>
        <p:blipFill rotWithShape="1">
          <a:blip r:embed="rId4">
            <a:alphaModFix/>
          </a:blip>
          <a:srcRect b="5392" l="0" r="0" t="0"/>
          <a:stretch/>
        </p:blipFill>
        <p:spPr>
          <a:xfrm>
            <a:off x="4572000" y="1437537"/>
            <a:ext cx="1907575" cy="126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9950" y="2778775"/>
            <a:ext cx="1808649" cy="133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778763"/>
            <a:ext cx="1907578" cy="133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